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5" r:id="rId11"/>
    <p:sldId id="262" r:id="rId12"/>
    <p:sldId id="267" r:id="rId13"/>
    <p:sldId id="269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6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FD2964-F1A0-4F13-9577-421F2AC69AD8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7646C1-E8BE-4F4E-A457-253AEF1A6E5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D2964-F1A0-4F13-9577-421F2AC69AD8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646C1-E8BE-4F4E-A457-253AEF1A6E5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D2964-F1A0-4F13-9577-421F2AC69AD8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646C1-E8BE-4F4E-A457-253AEF1A6E5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D2964-F1A0-4F13-9577-421F2AC69AD8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646C1-E8BE-4F4E-A457-253AEF1A6E5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D2964-F1A0-4F13-9577-421F2AC69AD8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646C1-E8BE-4F4E-A457-253AEF1A6E5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D2964-F1A0-4F13-9577-421F2AC69AD8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646C1-E8BE-4F4E-A457-253AEF1A6E5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D2964-F1A0-4F13-9577-421F2AC69AD8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646C1-E8BE-4F4E-A457-253AEF1A6E5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D2964-F1A0-4F13-9577-421F2AC69AD8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646C1-E8BE-4F4E-A457-253AEF1A6E5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D2964-F1A0-4F13-9577-421F2AC69AD8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646C1-E8BE-4F4E-A457-253AEF1A6E5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4FD2964-F1A0-4F13-9577-421F2AC69AD8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646C1-E8BE-4F4E-A457-253AEF1A6E5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4FD2964-F1A0-4F13-9577-421F2AC69AD8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7646C1-E8BE-4F4E-A457-253AEF1A6E5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4FD2964-F1A0-4F13-9577-421F2AC69AD8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47646C1-E8BE-4F4E-A457-253AEF1A6E5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tw.image.search.yahoo.com/images/view;_ylt=A8tUwJlyvrVR_AoAcr5t1gt.;_ylu=X3oDMTBlMTQ4cGxyBHNlYwNzcgRzbGsDaW1n?back=http://tw.image.search.yahoo.com/search/images?p=%E6%97%85%E9%81%8A&amp;n=30&amp;ei=utf-8&amp;fr=yfp&amp;tab=organic&amp;ri=4&amp;w=1280&amp;h=1392&amp;imgurl=media3.walanwalan.com/wldata/photos/4266_5e10beb41139d1ca/showah.jpg&amp;rurl=http://www.walanwalan.com/ph/4266.aspx&amp;size=484.6KB&amp;name=%E7%8E%AF%E4%BF%9D+%E6%97%85%E6%B8%B8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tw.image.search.yahoo.com/images/view;_ylt=A8tUwJr4tbVR6A4ATB9t1gt.;_ylu=X3oDMTBlMTQ4cGxyBHNlYwNzcgRzbGsDaW1n?back=http://tw.image.search.yahoo.com/search/images?p=%E6%9B%B8&amp;ei=UTF-8&amp;fr=yfp&amp;tab=organic&amp;ri=5&amp;w=794&amp;h=1200&amp;imgurl=pic1a.nipic.com/2008-09-17/200891719414417_2.jpg&amp;rurl=http://www.nipic.com/show/4/79/fe838ddf69d6b933.html&amp;size=176.4KB&amp;name=%E4%B9%A6%E5%A0%86%E6%BA%90%E6%96%87%E4%BB%B6__PSD%E5%88%86%E5%B1%82%E7%B4%A0%E6%9D%90_PSD%E5%88%86%E5%B1%82%E7%B4%A0%E6%9D%90_%E6%BA%90%E6%96%87%E4%BB%B6%E5%BA%93_%E6%98%B5%E5%9B%BE+...&amp;p=%E6%9B%B8&amp;oid=aee887429d28e18cb663a74cde3c70bc&amp;fr2=&amp;fr=yfp&amp;tt=%E4%B9%A6%E5%A0%86%E6%BA%90%E6%96%87%E4%BB%B6__PSD%E5%88%86%E5%B1%82%E7%B4%A0%E6%9D%90_PSD%E5%88%86%E5%B1%82%E7%B4%A0%E6%9D%90_%E6%BA%90%E6%96%87%E4%BB%B6%E5%BA%93_%E6%98%B5%E5%9B%BE+...&amp;b=0&amp;ni=72&amp;no=5&amp;ts=&amp;tab=organic&amp;sigr=11kutm87u&amp;sigb=12rkcvk7h&amp;sigi=11ghbu70t&amp;.crumb=Dr9gJBM6YCA&amp;fr=yf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tw.image.search.yahoo.com/images/view;_ylt=A8tUwJr4tbVR6A4AVx9t1gt.;_ylu=X3oDMTBlMTQ4cGxyBHNlYwNzcgRzbGsDaW1n?back=http://tw.image.search.yahoo.com/search/images?p=%E6%9B%B8&amp;ei=UTF-8&amp;fr=yfp&amp;tab=organic&amp;ri=16&amp;w=1584&amp;h=1444&amp;imgurl=te.hfu.edu.tw/~TE/files/archive/23_7bc5416c.jpg&amp;rurl=http://te.hfu.edu.tw/intro/super_pages.php?ID=intro1&amp;size=366.1KB&amp;name=...+%3cb%3e%E6%9B%B8%3c/b%3e+98+99+%E5%B9%B4%E5%BA%A6+%E6%95%99+%E5%8D%93+%E8%A8%88%E7%95%AB+%3cb%3e%E6%9B%B8%3c/b%3e+100+101+%E5%B9%B4%E5%BA%A6+%E6%95%99+%E5%8D%93+%E8%A8%88%E7%95%AB+%3cb%3e%E6%9B%B8%3c/b%3e&amp;p=%E6%9B%B8&amp;oid=8bab24d35eafd607cad82ebf6b6af065&amp;fr2=&amp;fr=yfp&amp;tt=...+%3cb%3e%E6%9B%B8%3c/b%3e+98+99+%E5%B9%B4%E5%BA%A6+%E6%95%99+%E5%8D%93+%E8%A8%88%E7%95%AB+%3cb%3e%E6%9B%B8%3c/b%3e+100+101+%E5%B9%B4%E5%BA%A6+%E6%95%99+%E5%8D%93+%E8%A8%88%E7%95%AB+%3cb%3e%E6%9B%B8%3c/b%3e&amp;b=0&amp;ni=72&amp;no=16&amp;ts=&amp;tab=organic&amp;sigr=11k1sfdan&amp;sigb=12snnr95g&amp;sigi=11f3v3hi1&amp;.crumb=Dr9gJBM6YCA&amp;fr=yf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tw.image.search.yahoo.com/images/view;_ylt=A3eg9CJku7VRDH0A1MFt1gt.;_ylu=X3oDMTBlMTQ4cGxyBHNlYwNzcgRzbGsDaW1n?back=http://tw.image.search.yahoo.com/search/images?p=%E6%9B%B8&amp;ei=UTF-8&amp;fr=yfp&amp;tab=organic&amp;ri=34&amp;w=920&amp;h=1024&amp;imgurl=pic5.nipic.com/20100225/3292180_095125140950_2.jpg&amp;rurl=http://www.tupian99.com/show-4-79-b445154b9e784614.html&amp;size=134.1KB&amp;name=%E7%9F%A2%E9%87%8F%E4%BA%BA%E7%89%A9%E6%BA%90%E6%96%87%E4%BB%B6+%E7%82%B9%E5%87%BB%E8%BF%98%E5%8E%9F&amp;p=%E6%9B%B8&amp;oid=3964c966fb744a6d06e16afd9c6f44f6&amp;fr2=&amp;fr=yfp&amp;tt=%E7%9F%A2%E9%87%8F%E4%BA%BA%E7%89%A9%E6%BA%90%E6%96%87%E4%BB%B6+%E7%82%B9%E5%87%BB%E8%BF%98%E5%8E%9F&amp;b=31&amp;ni=72&amp;no=34&amp;ts=&amp;tab=organic&amp;sigr=11nj1pu5t&amp;sigb=12svfgnoi&amp;sigi=11ijdt2ip&amp;.crumb=Dr9gJBM6YCA&amp;fr=yf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tw.image.search.yahoo.com/images/view;_ylt=A3eg9CJku7VRDH0A6cFt1gt.;_ylu=X3oDMTBlMTQ4cGxyBHNlYwNzcgRzbGsDaW1n?back=http://tw.image.search.yahoo.com/search/images?p=%E6%9B%B8&amp;ei=UTF-8&amp;fr=yfp&amp;tab=organic&amp;ri=55&amp;w=600&amp;h=433&amp;imgurl=i1.w.hjfile.cn/down/201005/dl20100526521020033641.jpg&amp;rurl=http://www.hjenglish.com/dl/p10642/&amp;size=75.6KB&amp;name=%E7%94%B5%E5%AD%90%E4%B9%A6%EF%BC%9A%E8%92%8B%E8%83%9C%E4%B8%93%E5%85%AB%E7%BF%BB%E8%AF%91%E6%95%99%E7%A8%8B%5bPDF%E6%A0%BC%E5%BC%8F%5d_%E7%94%B5%E5%AD%90%E4%B9%A6%E4%B8%8B%E8%BD%BD%E5%BA%93_%E6%96%B0+...&amp;p=%E6%9B%B8&amp;oid=95ec853a8e3c5f3ba085076fa33158cc&amp;fr2=&amp;fr=yfp&amp;tt=%E7%94%B5%E5%AD%90%E4%B9%A6%EF%BC%9A%E8%92%8B%E8%83%9C%E4%B8%93%E5%85%AB%E7%BF%BB%E8%AF%91%E6%95%99%E7%A8%8B%5bPDF%E6%A0%BC%E5%BC%8F%5d_%E7%94%B5%E5%AD%90%E4%B9%A6%E4%B8%8B%E8%BD%BD%E5%BA%93_%E6%96%B0+...&amp;b=31&amp;ni=72&amp;no=55&amp;ts=&amp;tab=organic&amp;sigr=113g2t2ut&amp;sigb=12skhelaq&amp;sigi=11lugrgt7&amp;.crumb=Dr9gJBM6YCA&amp;fr=yf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42910" y="1000108"/>
            <a:ext cx="7772400" cy="1829761"/>
          </a:xfrm>
        </p:spPr>
        <p:txBody>
          <a:bodyPr>
            <a:normAutofit/>
          </a:bodyPr>
          <a:lstStyle/>
          <a:p>
            <a:r>
              <a:rPr lang="en-US" sz="4000" dirty="0"/>
              <a:t>102</a:t>
            </a:r>
            <a:r>
              <a:rPr lang="zh-TW" altLang="en-US" sz="4000" dirty="0"/>
              <a:t>學年新生資優班家長座談會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14414" y="4643446"/>
            <a:ext cx="7772400" cy="1199704"/>
          </a:xfrm>
        </p:spPr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報告人：黃慧文　１０２０６０８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221365"/>
          </a:xfrm>
        </p:spPr>
        <p:txBody>
          <a:bodyPr/>
          <a:lstStyle/>
          <a:p>
            <a:pPr>
              <a:buNone/>
            </a:pPr>
            <a:r>
              <a:rPr lang="en-US" altLang="zh-TW" sz="3200" dirty="0" smtClean="0"/>
              <a:t>【</a:t>
            </a:r>
            <a:r>
              <a:rPr lang="zh-TW" altLang="en-US" sz="3200" dirty="0" smtClean="0"/>
              <a:t>安置</a:t>
            </a:r>
            <a:r>
              <a:rPr lang="en-US" altLang="zh-TW" sz="3200" dirty="0" smtClean="0"/>
              <a:t>】</a:t>
            </a:r>
          </a:p>
          <a:p>
            <a:pPr>
              <a:buNone/>
            </a:pPr>
            <a:endParaRPr lang="en-US" altLang="zh-TW" sz="3200" dirty="0" smtClean="0"/>
          </a:p>
          <a:p>
            <a:r>
              <a:rPr lang="zh-TW" altLang="en-US" sz="3200" dirty="0" smtClean="0"/>
              <a:t>鑑定通過後仍在原校就讀</a:t>
            </a:r>
          </a:p>
          <a:p>
            <a:r>
              <a:rPr lang="zh-TW" altLang="en-US" sz="3200" dirty="0" smtClean="0"/>
              <a:t>資優資源班成班人數最少１５人，若鑑定通過人數未達１５人，則實施資優方案班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台中市國民中學資賦優異學生鑑定</a:t>
            </a:r>
            <a:endParaRPr lang="zh-TW" altLang="en-US" dirty="0"/>
          </a:p>
        </p:txBody>
      </p:sp>
      <p:pic>
        <p:nvPicPr>
          <p:cNvPr id="4" name="yui_3_5_1_1_1370864700978_424" descr="http://ts2.mm.bing.net/th?id=H.4792643364325373&amp;pid=15.1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0552" r="17842"/>
          <a:stretch>
            <a:fillRect/>
          </a:stretch>
        </p:blipFill>
        <p:spPr bwMode="auto">
          <a:xfrm>
            <a:off x="0" y="5000636"/>
            <a:ext cx="8786842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/>
          <a:lstStyle/>
          <a:p>
            <a:pPr>
              <a:buNone/>
            </a:pPr>
            <a:r>
              <a:rPr lang="en-US" altLang="zh-TW" sz="3200" dirty="0" smtClean="0"/>
              <a:t>【</a:t>
            </a:r>
            <a:r>
              <a:rPr lang="zh-TW" altLang="en-US" sz="3200" dirty="0" smtClean="0"/>
              <a:t>考試日期</a:t>
            </a:r>
            <a:r>
              <a:rPr lang="en-US" altLang="zh-TW" sz="3200" dirty="0" smtClean="0"/>
              <a:t>】</a:t>
            </a:r>
          </a:p>
          <a:p>
            <a:pPr>
              <a:buNone/>
            </a:pPr>
            <a:endParaRPr lang="en-US" altLang="zh-TW" sz="3200" dirty="0" smtClean="0"/>
          </a:p>
          <a:p>
            <a:pPr>
              <a:buNone/>
            </a:pPr>
            <a:endParaRPr lang="en-US" altLang="zh-TW" sz="3200" dirty="0" smtClean="0"/>
          </a:p>
          <a:p>
            <a:pPr algn="ctr">
              <a:buNone/>
            </a:pPr>
            <a:r>
              <a:rPr lang="zh-TW" altLang="en-US" sz="3200" dirty="0" smtClean="0"/>
              <a:t>初試：</a:t>
            </a:r>
            <a:r>
              <a:rPr lang="en-US" sz="3200" dirty="0" smtClean="0"/>
              <a:t>102</a:t>
            </a:r>
            <a:r>
              <a:rPr lang="zh-TW" altLang="en-US" sz="3200" dirty="0" smtClean="0"/>
              <a:t>年</a:t>
            </a:r>
            <a:r>
              <a:rPr lang="en-US" sz="3200" dirty="0" smtClean="0"/>
              <a:t>8</a:t>
            </a:r>
            <a:r>
              <a:rPr lang="zh-TW" altLang="en-US" sz="3200" dirty="0" smtClean="0"/>
              <a:t>月</a:t>
            </a:r>
            <a:r>
              <a:rPr lang="en-US" sz="3200" dirty="0" smtClean="0"/>
              <a:t>3</a:t>
            </a:r>
            <a:r>
              <a:rPr lang="zh-TW" altLang="en-US" sz="3200" dirty="0" smtClean="0"/>
              <a:t>日</a:t>
            </a:r>
          </a:p>
          <a:p>
            <a:pPr algn="ctr">
              <a:buNone/>
            </a:pPr>
            <a:r>
              <a:rPr lang="zh-TW" altLang="en-US" sz="3200" dirty="0" smtClean="0"/>
              <a:t>  複試：</a:t>
            </a:r>
            <a:r>
              <a:rPr lang="en-US" sz="3200" dirty="0" smtClean="0"/>
              <a:t>102</a:t>
            </a:r>
            <a:r>
              <a:rPr lang="zh-TW" altLang="en-US" sz="3200" dirty="0" smtClean="0"/>
              <a:t>年</a:t>
            </a:r>
            <a:r>
              <a:rPr lang="en-US" sz="3200" dirty="0" smtClean="0"/>
              <a:t>8</a:t>
            </a:r>
            <a:r>
              <a:rPr lang="zh-TW" altLang="en-US" sz="3200" dirty="0" smtClean="0"/>
              <a:t>月</a:t>
            </a:r>
            <a:r>
              <a:rPr lang="en-US" sz="3200" dirty="0" smtClean="0"/>
              <a:t>17</a:t>
            </a:r>
            <a:r>
              <a:rPr lang="zh-TW" altLang="en-US" sz="3200" dirty="0" smtClean="0"/>
              <a:t>日</a:t>
            </a:r>
          </a:p>
          <a:p>
            <a:pPr>
              <a:buNone/>
            </a:pPr>
            <a:r>
              <a:rPr lang="en-US" sz="3200" dirty="0" smtClean="0"/>
              <a:t> </a:t>
            </a:r>
            <a:endParaRPr lang="zh-TW" altLang="en-US" sz="3200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台中市國民中學資賦優異學生鑑定</a:t>
            </a:r>
            <a:endParaRPr lang="zh-TW" altLang="en-US" dirty="0"/>
          </a:p>
        </p:txBody>
      </p:sp>
      <p:pic>
        <p:nvPicPr>
          <p:cNvPr id="4" name="ihover-img" descr="http://ts4.mm.bing.net/th?id=H.4934098085937175&amp;pid=15.1"/>
          <p:cNvPicPr/>
          <p:nvPr/>
        </p:nvPicPr>
        <p:blipFill>
          <a:blip r:embed="rId2">
            <a:clrChange>
              <a:clrFrom>
                <a:srgbClr val="C1C1C1"/>
              </a:clrFrom>
              <a:clrTo>
                <a:srgbClr val="C1C1C1">
                  <a:alpha val="0"/>
                </a:srgbClr>
              </a:clrTo>
            </a:clrChange>
          </a:blip>
          <a:srcRect t="9274" r="27364"/>
          <a:stretch>
            <a:fillRect/>
          </a:stretch>
        </p:blipFill>
        <p:spPr bwMode="auto">
          <a:xfrm>
            <a:off x="6429356" y="4429132"/>
            <a:ext cx="2714644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2148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200" dirty="0" smtClean="0"/>
              <a:t>目的：提升學生通過資優鑑定的能力</a:t>
            </a:r>
            <a:endParaRPr lang="en-US" altLang="zh-TW" sz="3200" dirty="0" smtClean="0"/>
          </a:p>
          <a:p>
            <a:pPr>
              <a:buNone/>
            </a:pPr>
            <a:endParaRPr lang="zh-TW" altLang="en-US" sz="3200" dirty="0" smtClean="0"/>
          </a:p>
          <a:p>
            <a:pPr>
              <a:buNone/>
            </a:pPr>
            <a:r>
              <a:rPr lang="zh-TW" altLang="en-US" sz="3200" dirty="0" smtClean="0"/>
              <a:t>策略：（一）新生暑期輔導特別編班</a:t>
            </a:r>
          </a:p>
          <a:p>
            <a:pPr>
              <a:buNone/>
            </a:pPr>
            <a:r>
              <a:rPr lang="zh-TW" altLang="en-US" sz="3200" dirty="0" smtClean="0"/>
              <a:t>　　　（二）成立資優鑑定先修班</a:t>
            </a:r>
          </a:p>
          <a:p>
            <a:pPr>
              <a:buNone/>
            </a:pPr>
            <a:r>
              <a:rPr lang="zh-TW" altLang="en-US" sz="3200" dirty="0" smtClean="0"/>
              <a:t>　　　（三）集訓參加複試同學，強化</a:t>
            </a:r>
            <a:endParaRPr lang="en-US" altLang="zh-TW" sz="3200" dirty="0" smtClean="0"/>
          </a:p>
          <a:p>
            <a:pPr>
              <a:buNone/>
            </a:pPr>
            <a:r>
              <a:rPr lang="en-US" altLang="zh-TW" sz="3200" dirty="0" smtClean="0"/>
              <a:t>                   </a:t>
            </a:r>
            <a:r>
              <a:rPr lang="zh-TW" altLang="en-US" sz="3200" dirty="0" smtClean="0"/>
              <a:t>實作能力</a:t>
            </a:r>
          </a:p>
          <a:p>
            <a:pPr>
              <a:buNone/>
            </a:pPr>
            <a:r>
              <a:rPr lang="en-US" altLang="zh-TW" sz="3200" dirty="0" smtClean="0"/>
              <a:t> </a:t>
            </a:r>
            <a:endParaRPr lang="zh-TW" altLang="en-US" sz="3200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本校新生資優輔導策略</a:t>
            </a:r>
            <a:endParaRPr lang="zh-TW" altLang="en-US" dirty="0"/>
          </a:p>
        </p:txBody>
      </p:sp>
      <p:pic>
        <p:nvPicPr>
          <p:cNvPr id="4" name="ihover-img" descr="http://ts2.mm.bing.net/th?id=H.4787811513074133&amp;pid=15.1"/>
          <p:cNvPicPr/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b="3709"/>
          <a:stretch>
            <a:fillRect/>
          </a:stretch>
        </p:blipFill>
        <p:spPr bwMode="auto">
          <a:xfrm>
            <a:off x="6072199" y="142853"/>
            <a:ext cx="278608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643470"/>
          </a:xfrm>
        </p:spPr>
        <p:txBody>
          <a:bodyPr/>
          <a:lstStyle/>
          <a:p>
            <a:r>
              <a:rPr lang="zh-TW" altLang="en-US" sz="3200" dirty="0" smtClean="0"/>
              <a:t>課程內容：</a:t>
            </a:r>
          </a:p>
          <a:p>
            <a:pPr>
              <a:buNone/>
            </a:pPr>
            <a:r>
              <a:rPr lang="zh-TW" altLang="en-US" sz="3200" dirty="0" smtClean="0"/>
              <a:t>   國文、作文、英語、數學、</a:t>
            </a:r>
            <a:endParaRPr lang="en-US" altLang="zh-TW" sz="3200" dirty="0" smtClean="0"/>
          </a:p>
          <a:p>
            <a:pPr>
              <a:buNone/>
            </a:pPr>
            <a:r>
              <a:rPr lang="zh-TW" altLang="en-US" sz="3200" dirty="0" smtClean="0"/>
              <a:t>   自然科學、科學實作</a:t>
            </a:r>
          </a:p>
          <a:p>
            <a:pPr>
              <a:buNone/>
            </a:pPr>
            <a:endParaRPr lang="zh-TW" altLang="en-US" sz="3200" dirty="0" smtClean="0"/>
          </a:p>
          <a:p>
            <a:r>
              <a:rPr lang="zh-TW" altLang="en-US" sz="3200" dirty="0" smtClean="0"/>
              <a:t>教學活動：</a:t>
            </a:r>
          </a:p>
          <a:p>
            <a:pPr>
              <a:buNone/>
            </a:pPr>
            <a:r>
              <a:rPr lang="zh-TW" altLang="en-US" sz="3200" dirty="0" smtClean="0"/>
              <a:t>   科學研習營隊、校外教學參觀、</a:t>
            </a:r>
          </a:p>
          <a:p>
            <a:pPr>
              <a:buNone/>
            </a:pPr>
            <a:r>
              <a:rPr lang="zh-TW" altLang="en-US" sz="3200" dirty="0" smtClean="0"/>
              <a:t>   小組合作學習、主題探討教學、</a:t>
            </a:r>
          </a:p>
          <a:p>
            <a:pPr>
              <a:buNone/>
            </a:pPr>
            <a:r>
              <a:rPr lang="zh-TW" altLang="en-US" sz="3200" dirty="0" smtClean="0"/>
              <a:t>   英語單字檢測、敦聘外師授課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本校資優班課程規劃與教學活動</a:t>
            </a:r>
            <a:endParaRPr lang="zh-TW" altLang="en-US" dirty="0"/>
          </a:p>
        </p:txBody>
      </p:sp>
      <p:pic>
        <p:nvPicPr>
          <p:cNvPr id="4" name="ihover-img" descr="http://ts2.mm.bing.net/th?id=H.4788301169428329&amp;pid=15.1">
            <a:hlinkClick r:id="rId2" tgtFrame="&quot;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178445">
            <a:off x="6357950" y="1643050"/>
            <a:ext cx="240823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00034" y="1571612"/>
            <a:ext cx="8401080" cy="49480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2800" dirty="0" smtClean="0"/>
              <a:t>（一）提供</a:t>
            </a:r>
            <a:r>
              <a:rPr lang="zh-TW" altLang="en-US" sz="2800" dirty="0" smtClean="0"/>
              <a:t>學生潛能</a:t>
            </a:r>
            <a:r>
              <a:rPr lang="zh-TW" altLang="en-US" sz="2800" dirty="0" smtClean="0"/>
              <a:t>開發、適性發展的教育、以培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 smtClean="0"/>
              <a:t>         </a:t>
            </a:r>
            <a:r>
              <a:rPr lang="zh-TW" altLang="en-US" sz="2800" dirty="0" smtClean="0"/>
              <a:t>養優秀人才。</a:t>
            </a:r>
          </a:p>
          <a:p>
            <a:pPr>
              <a:buNone/>
            </a:pPr>
            <a:r>
              <a:rPr lang="zh-TW" altLang="en-US" sz="2800" dirty="0" smtClean="0"/>
              <a:t>（二）研究並設計適合資優生之課程、教材、教法，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 smtClean="0"/>
              <a:t>         </a:t>
            </a:r>
            <a:r>
              <a:rPr lang="zh-TW" altLang="en-US" sz="2800" dirty="0" smtClean="0"/>
              <a:t>啟發學生創造思考能力，並培養獨立學習能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 smtClean="0"/>
              <a:t>         </a:t>
            </a:r>
            <a:r>
              <a:rPr lang="zh-TW" altLang="en-US" sz="2800" dirty="0" smtClean="0"/>
              <a:t>力。</a:t>
            </a:r>
          </a:p>
          <a:p>
            <a:pPr>
              <a:buNone/>
            </a:pPr>
            <a:r>
              <a:rPr lang="zh-TW" altLang="en-US" sz="2800" dirty="0" smtClean="0"/>
              <a:t>（三）培養學生研究探討興趣與良好社會適應能力。</a:t>
            </a:r>
          </a:p>
          <a:p>
            <a:pPr>
              <a:buNone/>
            </a:pPr>
            <a:r>
              <a:rPr lang="zh-TW" altLang="en-US" sz="2800" dirty="0" smtClean="0"/>
              <a:t>（四）擴展學生視野，培養學生人文素養、關心社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 smtClean="0"/>
              <a:t>          </a:t>
            </a:r>
            <a:r>
              <a:rPr lang="zh-TW" altLang="en-US" sz="2800" dirty="0" smtClean="0"/>
              <a:t>會的情懷。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本校資優教育目標</a:t>
            </a:r>
            <a:endParaRPr lang="zh-TW" altLang="en-US" dirty="0"/>
          </a:p>
        </p:txBody>
      </p:sp>
      <p:pic>
        <p:nvPicPr>
          <p:cNvPr id="4" name="ihover-img" descr="http://ts2.mm.bing.net/th?id=H.4989434433634721&amp;pid=15.1"/>
          <p:cNvPicPr/>
          <p:nvPr/>
        </p:nvPicPr>
        <p:blipFill>
          <a:blip r:embed="rId2">
            <a:clrChange>
              <a:clrFrom>
                <a:srgbClr val="FAFBFD"/>
              </a:clrFrom>
              <a:clrTo>
                <a:srgbClr val="FAFB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8471" y="4929198"/>
            <a:ext cx="2355529" cy="192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481328"/>
            <a:ext cx="8329642" cy="4662316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3500" dirty="0" smtClean="0"/>
              <a:t>師資優</a:t>
            </a:r>
            <a:endParaRPr lang="en-US" altLang="zh-TW" sz="3500" dirty="0" smtClean="0"/>
          </a:p>
          <a:p>
            <a:pPr>
              <a:buNone/>
            </a:pPr>
            <a:endParaRPr lang="zh-TW" altLang="en-US" sz="3500" dirty="0" smtClean="0"/>
          </a:p>
          <a:p>
            <a:pPr>
              <a:buNone/>
            </a:pPr>
            <a:r>
              <a:rPr lang="zh-TW" altLang="en-US" sz="3500" dirty="0" smtClean="0"/>
              <a:t>   資優專長、碩士學歷、經驗豐富、活力熱誠</a:t>
            </a:r>
          </a:p>
          <a:p>
            <a:pPr>
              <a:buNone/>
            </a:pPr>
            <a:r>
              <a:rPr lang="en-US" sz="3500" dirty="0" smtClean="0"/>
              <a:t> </a:t>
            </a:r>
            <a:endParaRPr lang="zh-TW" altLang="en-US" sz="3500" dirty="0" smtClean="0"/>
          </a:p>
          <a:p>
            <a:r>
              <a:rPr lang="zh-TW" altLang="en-US" sz="3500" dirty="0" smtClean="0"/>
              <a:t>課程優</a:t>
            </a:r>
            <a:endParaRPr lang="en-US" altLang="zh-TW" sz="3500" dirty="0" smtClean="0"/>
          </a:p>
          <a:p>
            <a:pPr>
              <a:buNone/>
            </a:pPr>
            <a:r>
              <a:rPr lang="en-US" altLang="zh-TW" sz="3500" dirty="0" smtClean="0"/>
              <a:t>  </a:t>
            </a:r>
            <a:endParaRPr lang="zh-TW" altLang="en-US" sz="3500" dirty="0" smtClean="0"/>
          </a:p>
          <a:p>
            <a:pPr>
              <a:buNone/>
            </a:pPr>
            <a:r>
              <a:rPr lang="zh-TW" altLang="en-US" sz="3500" dirty="0" smtClean="0"/>
              <a:t>  系統模式、深化教材、團隊研發、問題導向</a:t>
            </a:r>
          </a:p>
          <a:p>
            <a:pPr>
              <a:buNone/>
            </a:pPr>
            <a:r>
              <a:rPr lang="en-US" sz="3500" dirty="0" smtClean="0"/>
              <a:t> </a:t>
            </a:r>
            <a:endParaRPr lang="zh-TW" altLang="en-US" sz="3500" dirty="0" smtClean="0"/>
          </a:p>
          <a:p>
            <a:r>
              <a:rPr lang="zh-TW" altLang="en-US" sz="3500" dirty="0" smtClean="0"/>
              <a:t>設備優</a:t>
            </a:r>
            <a:endParaRPr lang="en-US" altLang="zh-TW" sz="3500" dirty="0" smtClean="0"/>
          </a:p>
          <a:p>
            <a:pPr>
              <a:buNone/>
            </a:pPr>
            <a:endParaRPr lang="zh-TW" altLang="en-US" sz="3500" dirty="0" smtClean="0"/>
          </a:p>
          <a:p>
            <a:pPr>
              <a:buNone/>
            </a:pPr>
            <a:r>
              <a:rPr lang="zh-TW" altLang="en-US" sz="3500" dirty="0" smtClean="0"/>
              <a:t>  多元專科教室、齊備實驗器材、資訊融入教學</a:t>
            </a:r>
          </a:p>
          <a:p>
            <a:pPr>
              <a:buNone/>
            </a:pPr>
            <a:r>
              <a:rPr lang="en-US" sz="3500" dirty="0" smtClean="0"/>
              <a:t> </a:t>
            </a:r>
            <a:endParaRPr lang="zh-TW" altLang="en-US" sz="3500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三光資優班的三大優質條件</a:t>
            </a:r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yui_3_5_1_1_1370865594774_1468" descr="http://ts3.mm.bing.net/th?id=H.4591243767710178&amp;pid=15.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150059"/>
          </a:xfrm>
        </p:spPr>
        <p:txBody>
          <a:bodyPr/>
          <a:lstStyle/>
          <a:p>
            <a:pPr>
              <a:buNone/>
            </a:pPr>
            <a:endParaRPr lang="en-US" altLang="zh-TW" sz="54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altLang="zh-TW" sz="5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zh-TW" altLang="en-US" sz="5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歡迎加入三光國中大家庭</a:t>
            </a:r>
          </a:p>
          <a:p>
            <a:endParaRPr lang="zh-TW" altLang="en-US" dirty="0" smtClean="0"/>
          </a:p>
          <a:p>
            <a:pPr algn="ctr">
              <a:buNone/>
            </a:pPr>
            <a:r>
              <a:rPr lang="zh-TW" altLang="en-US" sz="6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敬請指教</a:t>
            </a:r>
            <a:r>
              <a:rPr lang="en-US" altLang="zh-TW" sz="6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‧‧‧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142976" y="1857364"/>
            <a:ext cx="7215238" cy="4525963"/>
          </a:xfrm>
        </p:spPr>
        <p:txBody>
          <a:bodyPr/>
          <a:lstStyle/>
          <a:p>
            <a:pPr>
              <a:buNone/>
            </a:pPr>
            <a:r>
              <a:rPr lang="en-US" altLang="zh-TW" sz="3200" dirty="0" smtClean="0"/>
              <a:t>【</a:t>
            </a:r>
            <a:r>
              <a:rPr lang="zh-TW" altLang="en-US" sz="3200" dirty="0" smtClean="0"/>
              <a:t>類別</a:t>
            </a:r>
            <a:r>
              <a:rPr lang="en-US" altLang="zh-TW" sz="3200" dirty="0" smtClean="0"/>
              <a:t>】</a:t>
            </a:r>
          </a:p>
          <a:p>
            <a:pPr>
              <a:buNone/>
            </a:pPr>
            <a:r>
              <a:rPr lang="en-US" sz="3200" dirty="0" smtClean="0"/>
              <a:t> </a:t>
            </a:r>
            <a:endParaRPr lang="zh-TW" altLang="en-US" sz="3200" dirty="0" smtClean="0"/>
          </a:p>
          <a:p>
            <a:r>
              <a:rPr lang="zh-TW" altLang="en-US" sz="3200" dirty="0" smtClean="0"/>
              <a:t>語文資優</a:t>
            </a:r>
          </a:p>
          <a:p>
            <a:r>
              <a:rPr lang="zh-TW" altLang="en-US" sz="3200" dirty="0" smtClean="0"/>
              <a:t>數理資優</a:t>
            </a:r>
          </a:p>
          <a:p>
            <a:r>
              <a:rPr lang="zh-TW" altLang="en-US" sz="3200" dirty="0" smtClean="0"/>
              <a:t>一班智能資優</a:t>
            </a:r>
          </a:p>
          <a:p>
            <a:pPr>
              <a:buNone/>
            </a:pPr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60472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4400" dirty="0" smtClean="0"/>
              <a:t>台中市國民中學資賦優異學生鑑定</a:t>
            </a:r>
            <a:endParaRPr lang="zh-TW" altLang="en-US" dirty="0"/>
          </a:p>
        </p:txBody>
      </p:sp>
      <p:pic>
        <p:nvPicPr>
          <p:cNvPr id="4" name="yui_3_5_1_1_1370863097243_449" descr="http://ts3.mm.bing.net/th?id=H.4925615520548542&amp;pid=15.1">
            <a:hlinkClick r:id="rId2"/>
          </p:cNvPr>
          <p:cNvPicPr/>
          <p:nvPr/>
        </p:nvPicPr>
        <p:blipFill>
          <a:blip r:embed="rId3"/>
          <a:srcRect t="3339"/>
          <a:stretch>
            <a:fillRect/>
          </a:stretch>
        </p:blipFill>
        <p:spPr bwMode="auto">
          <a:xfrm>
            <a:off x="6786578" y="3500438"/>
            <a:ext cx="2000264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928662" y="1714488"/>
            <a:ext cx="7643866" cy="4525963"/>
          </a:xfrm>
        </p:spPr>
        <p:txBody>
          <a:bodyPr/>
          <a:lstStyle/>
          <a:p>
            <a:pPr>
              <a:buNone/>
            </a:pPr>
            <a:r>
              <a:rPr lang="en-US" altLang="zh-TW" sz="3200" dirty="0" smtClean="0"/>
              <a:t>【</a:t>
            </a:r>
            <a:r>
              <a:rPr lang="zh-TW" altLang="en-US" sz="3200" dirty="0" smtClean="0"/>
              <a:t>參加初試資格</a:t>
            </a:r>
            <a:r>
              <a:rPr lang="en-US" altLang="zh-TW" sz="3200" dirty="0" smtClean="0"/>
              <a:t>】</a:t>
            </a:r>
          </a:p>
          <a:p>
            <a:pPr>
              <a:buNone/>
            </a:pPr>
            <a:endParaRPr lang="en-US" altLang="zh-TW" sz="3200" dirty="0" smtClean="0"/>
          </a:p>
          <a:p>
            <a:pPr>
              <a:buNone/>
            </a:pPr>
            <a:r>
              <a:rPr lang="zh-TW" altLang="en-US" sz="3200" dirty="0" smtClean="0"/>
              <a:t>  各資優類別的要求科目在國小六年級上學期兩次定期評量成績</a:t>
            </a:r>
            <a:r>
              <a:rPr lang="zh-TW" altLang="en-US" sz="3200" dirty="0" smtClean="0"/>
              <a:t>轉換成標準</a:t>
            </a:r>
            <a:r>
              <a:rPr lang="zh-TW" altLang="en-US" sz="3200" dirty="0" smtClean="0"/>
              <a:t>分數（</a:t>
            </a:r>
            <a:r>
              <a:rPr lang="en-US" sz="3200" dirty="0" smtClean="0"/>
              <a:t>T</a:t>
            </a:r>
            <a:r>
              <a:rPr lang="zh-TW" altLang="en-US" sz="3200" dirty="0" smtClean="0"/>
              <a:t>分數）加權後的總分，在全校前</a:t>
            </a:r>
            <a:r>
              <a:rPr lang="en-US" sz="3200" dirty="0" smtClean="0"/>
              <a:t>15</a:t>
            </a:r>
            <a:r>
              <a:rPr lang="zh-TW" altLang="en-US" sz="3200" dirty="0" smtClean="0"/>
              <a:t>％者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台中市國民中學資賦優異學生鑑定</a:t>
            </a:r>
            <a:endParaRPr lang="zh-TW" altLang="en-US" dirty="0"/>
          </a:p>
        </p:txBody>
      </p:sp>
      <p:pic>
        <p:nvPicPr>
          <p:cNvPr id="4" name="ihover-img" descr="http://ts4.mm.bing.net/th?id=H.4976601104516147&amp;pid=15.1">
            <a:hlinkClick r:id="rId2" tgtFrame="&quot;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4857760"/>
            <a:ext cx="2214578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714348" y="2285992"/>
            <a:ext cx="7400948" cy="3643338"/>
          </a:xfrm>
        </p:spPr>
        <p:txBody>
          <a:bodyPr/>
          <a:lstStyle/>
          <a:p>
            <a:pPr>
              <a:buNone/>
            </a:pPr>
            <a:r>
              <a:rPr lang="zh-TW" altLang="en-US" sz="3200" dirty="0" smtClean="0"/>
              <a:t>        六年級第一學期之國語、英語及數學三科定期評量成績</a:t>
            </a:r>
            <a:r>
              <a:rPr lang="zh-TW" altLang="en-US" sz="3200" b="1" dirty="0" smtClean="0"/>
              <a:t>加權</a:t>
            </a:r>
            <a:r>
              <a:rPr lang="zh-TW" altLang="en-US" sz="3200" dirty="0" smtClean="0"/>
              <a:t>後，共</a:t>
            </a:r>
            <a:r>
              <a:rPr lang="en-US" sz="3200" dirty="0" smtClean="0"/>
              <a:t>6</a:t>
            </a:r>
            <a:r>
              <a:rPr lang="zh-TW" altLang="en-US" sz="3200" dirty="0" smtClean="0"/>
              <a:t>個</a:t>
            </a:r>
            <a:r>
              <a:rPr lang="zh-TW" altLang="en-US" sz="3200" dirty="0" smtClean="0"/>
              <a:t>成績，各自轉換為標準分數後加總，達全校六年級學生前</a:t>
            </a:r>
            <a:r>
              <a:rPr lang="en-US" sz="3200" dirty="0" smtClean="0"/>
              <a:t>15</a:t>
            </a:r>
            <a:r>
              <a:rPr lang="zh-TW" altLang="en-US" sz="3200" dirty="0" smtClean="0"/>
              <a:t>％</a:t>
            </a:r>
            <a:endParaRPr lang="en-US" altLang="zh-TW" sz="3200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語文資優班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42910" y="2214554"/>
            <a:ext cx="7786742" cy="3857652"/>
          </a:xfrm>
        </p:spPr>
        <p:txBody>
          <a:bodyPr/>
          <a:lstStyle/>
          <a:p>
            <a:pPr>
              <a:buNone/>
            </a:pPr>
            <a:r>
              <a:rPr lang="zh-TW" altLang="en-US" sz="3200" dirty="0" smtClean="0"/>
              <a:t>        六年級第一學期之國語、數學及自然三科定期評量成績</a:t>
            </a:r>
            <a:r>
              <a:rPr lang="zh-TW" altLang="en-US" sz="3200" b="1" dirty="0" smtClean="0"/>
              <a:t>加權</a:t>
            </a:r>
            <a:r>
              <a:rPr lang="zh-TW" altLang="en-US" sz="3200" dirty="0" smtClean="0"/>
              <a:t>後，共</a:t>
            </a:r>
            <a:r>
              <a:rPr lang="en-US" sz="3200" dirty="0" smtClean="0"/>
              <a:t>6</a:t>
            </a:r>
            <a:r>
              <a:rPr lang="zh-TW" altLang="en-US" sz="3200" dirty="0" smtClean="0"/>
              <a:t>個成績，各自轉換為Ｔ分數後加總，達全校六年級學生前</a:t>
            </a:r>
            <a:r>
              <a:rPr lang="en-US" sz="3200" dirty="0" smtClean="0"/>
              <a:t>15</a:t>
            </a:r>
            <a:r>
              <a:rPr lang="zh-TW" altLang="en-US" sz="3200" dirty="0" smtClean="0"/>
              <a:t>％</a:t>
            </a:r>
          </a:p>
          <a:p>
            <a:pPr>
              <a:buNone/>
            </a:pPr>
            <a:r>
              <a:rPr lang="en-US" dirty="0" smtClean="0"/>
              <a:t> 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數理資優班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42910" y="2143116"/>
            <a:ext cx="7929618" cy="4525963"/>
          </a:xfrm>
        </p:spPr>
        <p:txBody>
          <a:bodyPr/>
          <a:lstStyle/>
          <a:p>
            <a:pPr>
              <a:buNone/>
            </a:pPr>
            <a:r>
              <a:rPr lang="zh-TW" altLang="en-US" sz="3200" dirty="0" smtClean="0"/>
              <a:t>         六年級第一學期之國語、英語及數學三科定期評量成績，共</a:t>
            </a:r>
            <a:r>
              <a:rPr lang="en-US" sz="3200" dirty="0" smtClean="0"/>
              <a:t>6</a:t>
            </a:r>
            <a:r>
              <a:rPr lang="zh-TW" altLang="en-US" sz="3200" dirty="0" smtClean="0"/>
              <a:t>個成績，各自轉換為Ｔ分數後加總，達全校六年級學生前</a:t>
            </a:r>
            <a:r>
              <a:rPr lang="en-US" sz="3200" dirty="0" smtClean="0"/>
              <a:t>15</a:t>
            </a:r>
            <a:r>
              <a:rPr lang="zh-TW" altLang="en-US" sz="3200" dirty="0" smtClean="0"/>
              <a:t>％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一般智能資優班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3200" dirty="0" smtClean="0"/>
              <a:t>【</a:t>
            </a:r>
            <a:r>
              <a:rPr lang="zh-TW" altLang="en-US" sz="3200" dirty="0" smtClean="0"/>
              <a:t>考試內容</a:t>
            </a:r>
            <a:r>
              <a:rPr lang="en-US" altLang="zh-TW" sz="3200" dirty="0" smtClean="0"/>
              <a:t>】</a:t>
            </a:r>
          </a:p>
          <a:p>
            <a:pPr>
              <a:buNone/>
            </a:pPr>
            <a:endParaRPr lang="en-US" altLang="zh-TW" sz="3200" dirty="0" smtClean="0"/>
          </a:p>
          <a:p>
            <a:r>
              <a:rPr lang="zh-TW" altLang="en-US" sz="3200" dirty="0" smtClean="0"/>
              <a:t>語文資優班：</a:t>
            </a:r>
          </a:p>
          <a:p>
            <a:pPr>
              <a:buNone/>
            </a:pPr>
            <a:r>
              <a:rPr lang="zh-TW" altLang="en-US" sz="3200" dirty="0" smtClean="0"/>
              <a:t>  初試：國文、英語學科成績測驗</a:t>
            </a:r>
          </a:p>
          <a:p>
            <a:pPr>
              <a:buNone/>
            </a:pPr>
            <a:r>
              <a:rPr lang="zh-TW" altLang="en-US" sz="3200" dirty="0" smtClean="0"/>
              <a:t>  複試：國文、英語性向測驗和實作評量</a:t>
            </a:r>
          </a:p>
          <a:p>
            <a:endParaRPr lang="zh-TW" altLang="en-US" sz="32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台中市國民中學資賦優異學生鑑定</a:t>
            </a:r>
            <a:endParaRPr lang="zh-TW" altLang="en-US" dirty="0"/>
          </a:p>
        </p:txBody>
      </p:sp>
      <p:pic>
        <p:nvPicPr>
          <p:cNvPr id="4" name="yui_3_5_1_1_1370864482759_392" descr="http://ts4.mm.bing.net/th?id=H.4794803727631743&amp;pid=15.1">
            <a:hlinkClick r:id="rId2" tgtFrame="_top"/>
          </p:cNvPr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571"/>
          <a:stretch>
            <a:fillRect/>
          </a:stretch>
        </p:blipFill>
        <p:spPr bwMode="auto">
          <a:xfrm>
            <a:off x="5715008" y="4714860"/>
            <a:ext cx="2643206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29280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 </a:t>
            </a:r>
            <a:endParaRPr lang="zh-TW" altLang="en-US" dirty="0" smtClean="0"/>
          </a:p>
          <a:p>
            <a:pPr>
              <a:buNone/>
            </a:pPr>
            <a:r>
              <a:rPr lang="en-US" altLang="zh-TW" sz="3200" dirty="0" smtClean="0"/>
              <a:t>【</a:t>
            </a:r>
            <a:r>
              <a:rPr lang="zh-TW" altLang="en-US" sz="3200" dirty="0" smtClean="0"/>
              <a:t>考試內容</a:t>
            </a:r>
            <a:r>
              <a:rPr lang="en-US" altLang="zh-TW" sz="3200" dirty="0" smtClean="0"/>
              <a:t>】</a:t>
            </a:r>
          </a:p>
          <a:p>
            <a:pPr>
              <a:buNone/>
            </a:pPr>
            <a:endParaRPr lang="en-US" altLang="zh-TW" sz="3200" dirty="0" smtClean="0"/>
          </a:p>
          <a:p>
            <a:r>
              <a:rPr lang="zh-TW" altLang="en-US" sz="3200" dirty="0" smtClean="0"/>
              <a:t>數理資優班：</a:t>
            </a:r>
          </a:p>
          <a:p>
            <a:pPr>
              <a:buNone/>
            </a:pPr>
            <a:r>
              <a:rPr lang="zh-TW" altLang="en-US" sz="3200" dirty="0" smtClean="0"/>
              <a:t>  初試：數學、自然學科成績測驗</a:t>
            </a:r>
          </a:p>
          <a:p>
            <a:pPr>
              <a:buNone/>
            </a:pPr>
            <a:r>
              <a:rPr lang="zh-TW" altLang="en-US" sz="3200" dirty="0" smtClean="0"/>
              <a:t>  複試：數學、自然性向測驗和實作評量</a:t>
            </a:r>
          </a:p>
          <a:p>
            <a:endParaRPr lang="zh-TW" altLang="en-US" sz="32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台中市國民中學資賦優異學生鑑定</a:t>
            </a:r>
            <a:endParaRPr lang="zh-TW" altLang="en-US" dirty="0"/>
          </a:p>
        </p:txBody>
      </p:sp>
      <p:pic>
        <p:nvPicPr>
          <p:cNvPr id="4" name="yui_3_5_1_1_1370864482759_517" descr="http://ts2.mm.bing.net/th?id=H.4927535396226901&amp;pid=15.1">
            <a:hlinkClick r:id="rId2" tgtFrame="_top"/>
          </p:cNvPr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1142984"/>
            <a:ext cx="2928958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078489"/>
          </a:xfrm>
        </p:spPr>
        <p:txBody>
          <a:bodyPr/>
          <a:lstStyle/>
          <a:p>
            <a:pPr>
              <a:buNone/>
            </a:pPr>
            <a:r>
              <a:rPr lang="en-US" altLang="zh-TW" sz="3200" dirty="0" smtClean="0"/>
              <a:t>【</a:t>
            </a:r>
            <a:r>
              <a:rPr lang="zh-TW" altLang="en-US" sz="3200" dirty="0" smtClean="0"/>
              <a:t>考試內容</a:t>
            </a:r>
            <a:r>
              <a:rPr lang="en-US" altLang="zh-TW" sz="3200" dirty="0" smtClean="0"/>
              <a:t>】</a:t>
            </a:r>
          </a:p>
          <a:p>
            <a:pPr>
              <a:buNone/>
            </a:pPr>
            <a:endParaRPr lang="en-US" altLang="zh-TW" sz="3200" dirty="0" smtClean="0"/>
          </a:p>
          <a:p>
            <a:r>
              <a:rPr lang="zh-TW" altLang="en-US" sz="3200" dirty="0" smtClean="0"/>
              <a:t>一般智能資優班：</a:t>
            </a:r>
          </a:p>
          <a:p>
            <a:pPr>
              <a:buNone/>
            </a:pPr>
            <a:r>
              <a:rPr lang="zh-TW" altLang="en-US" sz="3200" dirty="0" smtClean="0"/>
              <a:t>  初試：團體智能測驗及學科成就測驗</a:t>
            </a:r>
            <a:endParaRPr lang="en-US" altLang="zh-TW" sz="3200" dirty="0" smtClean="0"/>
          </a:p>
          <a:p>
            <a:pPr>
              <a:buNone/>
            </a:pPr>
            <a:r>
              <a:rPr lang="en-US" altLang="zh-TW" sz="3200" dirty="0" smtClean="0"/>
              <a:t>          </a:t>
            </a:r>
            <a:r>
              <a:rPr lang="zh-TW" altLang="en-US" sz="3200" dirty="0" smtClean="0"/>
              <a:t>（含國文及數學二科）</a:t>
            </a:r>
          </a:p>
          <a:p>
            <a:pPr>
              <a:buNone/>
            </a:pPr>
            <a:r>
              <a:rPr lang="zh-TW" altLang="en-US" sz="3200" dirty="0" smtClean="0"/>
              <a:t>  複試：個別智力測驗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 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台中市國民中學資賦優異學生鑑定</a:t>
            </a:r>
            <a:br>
              <a:rPr lang="zh-TW" altLang="en-US" dirty="0" smtClean="0"/>
            </a:br>
            <a:endParaRPr lang="zh-TW" altLang="en-US" dirty="0"/>
          </a:p>
        </p:txBody>
      </p:sp>
      <p:pic>
        <p:nvPicPr>
          <p:cNvPr id="4" name="ihover-img" descr="http://ts3.mm.bing.net/th?id=H.4888330955720250&amp;pid=15.1"/>
          <p:cNvPicPr/>
          <p:nvPr/>
        </p:nvPicPr>
        <p:blipFill>
          <a:blip r:embed="rId2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rcRect t="11111" b="6667"/>
          <a:stretch>
            <a:fillRect/>
          </a:stretch>
        </p:blipFill>
        <p:spPr bwMode="auto">
          <a:xfrm>
            <a:off x="6857984" y="4214794"/>
            <a:ext cx="228601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</TotalTime>
  <Words>576</Words>
  <Application>Microsoft Office PowerPoint</Application>
  <PresentationFormat>如螢幕大小 (4:3)</PresentationFormat>
  <Paragraphs>95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匯合</vt:lpstr>
      <vt:lpstr>102學年新生資優班家長座談會</vt:lpstr>
      <vt:lpstr>台中市國民中學資賦優異學生鑑定</vt:lpstr>
      <vt:lpstr>台中市國民中學資賦優異學生鑑定</vt:lpstr>
      <vt:lpstr>語文資優班</vt:lpstr>
      <vt:lpstr>數理資優班</vt:lpstr>
      <vt:lpstr>一般智能資優班</vt:lpstr>
      <vt:lpstr>台中市國民中學資賦優異學生鑑定</vt:lpstr>
      <vt:lpstr>台中市國民中學資賦優異學生鑑定</vt:lpstr>
      <vt:lpstr>  台中市國民中學資賦優異學生鑑定 </vt:lpstr>
      <vt:lpstr>台中市國民中學資賦優異學生鑑定</vt:lpstr>
      <vt:lpstr>台中市國民中學資賦優異學生鑑定</vt:lpstr>
      <vt:lpstr>本校新生資優輔導策略</vt:lpstr>
      <vt:lpstr>本校資優班課程規劃與教學活動</vt:lpstr>
      <vt:lpstr>本校資優教育目標</vt:lpstr>
      <vt:lpstr>三光資優班的三大優質條件</vt:lpstr>
      <vt:lpstr>投影片 16</vt:lpstr>
    </vt:vector>
  </TitlesOfParts>
  <Company>UFO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102學年新生資優班家長座談會</dc:title>
  <dc:creator>user</dc:creator>
  <cp:lastModifiedBy>nccn1465</cp:lastModifiedBy>
  <cp:revision>7</cp:revision>
  <dcterms:created xsi:type="dcterms:W3CDTF">2013-06-10T11:18:25Z</dcterms:created>
  <dcterms:modified xsi:type="dcterms:W3CDTF">2013-06-10T12:42:14Z</dcterms:modified>
</cp:coreProperties>
</file>